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1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94712"/>
  </p:normalViewPr>
  <p:slideViewPr>
    <p:cSldViewPr snapToGrid="0" snapToObjects="1">
      <p:cViewPr varScale="1">
        <p:scale>
          <a:sx n="136" d="100"/>
          <a:sy n="136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30049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8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872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Shape 9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Sorry about the Terminal screenshot...they’re for your reference...</a:t>
            </a:r>
          </a:p>
        </p:txBody>
      </p:sp>
    </p:spTree>
    <p:extLst>
      <p:ext uri="{BB962C8B-B14F-4D97-AF65-F5344CB8AC3E}">
        <p14:creationId xmlns:p14="http://schemas.microsoft.com/office/powerpoint/2010/main" val="12497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6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Don’t go over code! Just the components of a plot!</a:t>
            </a:r>
          </a:p>
        </p:txBody>
      </p:sp>
    </p:spTree>
    <p:extLst>
      <p:ext uri="{BB962C8B-B14F-4D97-AF65-F5344CB8AC3E}">
        <p14:creationId xmlns:p14="http://schemas.microsoft.com/office/powerpoint/2010/main" val="65911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slide is exclusively for reference</a:t>
            </a:r>
          </a:p>
        </p:txBody>
      </p:sp>
    </p:spTree>
    <p:extLst>
      <p:ext uri="{BB962C8B-B14F-4D97-AF65-F5344CB8AC3E}">
        <p14:creationId xmlns:p14="http://schemas.microsoft.com/office/powerpoint/2010/main" val="1026296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Shape 9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At this point, we’re going to move to an iPython notebook for demonstration.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(on Asher’s Laptop)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$ cd ~/Sandbox/plotly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$ workon plotly-demo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$ 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379143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Shape 9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63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26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124" y="1048874"/>
            <a:ext cx="5000851" cy="409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>
            <a:spLocks noGrp="1"/>
          </p:cNvSpPr>
          <p:nvPr>
            <p:ph type="title"/>
          </p:nvPr>
        </p:nvSpPr>
        <p:spPr>
          <a:xfrm>
            <a:off x="311700" y="207075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Getting Started with Plot.ly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Shape 91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250" y="3962962"/>
            <a:ext cx="859350" cy="8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Shape 919"/>
          <p:cNvSpPr txBox="1">
            <a:spLocks noGrp="1"/>
          </p:cNvSpPr>
          <p:nvPr>
            <p:ph type="title"/>
          </p:nvPr>
        </p:nvSpPr>
        <p:spPr>
          <a:xfrm>
            <a:off x="311700" y="934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Plot.ly?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126925" y="743226"/>
            <a:ext cx="8612700" cy="289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/>
              <a:t>Plot.ly</a:t>
            </a:r>
            <a:r>
              <a:rPr lang="en" sz="2400" dirty="0"/>
              <a:t> is an </a:t>
            </a:r>
            <a:r>
              <a:rPr lang="en" sz="2400" u="sng" dirty="0"/>
              <a:t>open-source</a:t>
            </a:r>
            <a:r>
              <a:rPr lang="en" sz="2400" dirty="0"/>
              <a:t>* data </a:t>
            </a:r>
            <a:r>
              <a:rPr lang="en" sz="2400" u="sng" dirty="0"/>
              <a:t>visualization</a:t>
            </a:r>
            <a:r>
              <a:rPr lang="en" sz="2400" dirty="0"/>
              <a:t> tool.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… was built using </a:t>
            </a:r>
            <a:r>
              <a:rPr lang="en" sz="2000" b="1" dirty="0"/>
              <a:t>Python</a:t>
            </a:r>
            <a:r>
              <a:rPr lang="en" sz="2000" dirty="0"/>
              <a:t> (Django) &amp; JavaScript.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… offers a web application for </a:t>
            </a:r>
            <a:r>
              <a:rPr lang="en" sz="2000" b="1" dirty="0"/>
              <a:t>visualization</a:t>
            </a:r>
            <a:r>
              <a:rPr lang="en" sz="2000" dirty="0"/>
              <a:t> &amp; </a:t>
            </a:r>
            <a:r>
              <a:rPr lang="en" sz="2000" b="1" dirty="0"/>
              <a:t>analysis</a:t>
            </a:r>
            <a:r>
              <a:rPr lang="en" sz="2000" dirty="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… provides plotting </a:t>
            </a:r>
            <a:r>
              <a:rPr lang="en" sz="2000" b="1" dirty="0"/>
              <a:t>APIs</a:t>
            </a:r>
            <a:r>
              <a:rPr lang="en" sz="2000" dirty="0"/>
              <a:t> for many popular languages.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</a:rPr>
              <a:t>… plots are </a:t>
            </a:r>
            <a:r>
              <a:rPr lang="en" sz="2000" b="1" dirty="0">
                <a:solidFill>
                  <a:schemeClr val="dk1"/>
                </a:solidFill>
              </a:rPr>
              <a:t>fully interactive</a:t>
            </a:r>
            <a:r>
              <a:rPr lang="en" sz="2000" dirty="0">
                <a:solidFill>
                  <a:schemeClr val="dk1"/>
                </a:solidFill>
              </a:rPr>
              <a:t>, and rendered with D3.js or </a:t>
            </a:r>
            <a:r>
              <a:rPr lang="en" sz="2000" dirty="0" err="1">
                <a:solidFill>
                  <a:schemeClr val="dk1"/>
                </a:solidFill>
              </a:rPr>
              <a:t>WebGL</a:t>
            </a:r>
            <a:r>
              <a:rPr lang="en" sz="2000" dirty="0">
                <a:solidFill>
                  <a:schemeClr val="dk1"/>
                </a:solidFill>
              </a:rPr>
              <a:t> (for 3D).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</a:rPr>
              <a:t>… free, paid, and on-site offerings.</a:t>
            </a:r>
          </a:p>
        </p:txBody>
      </p:sp>
      <p:sp>
        <p:nvSpPr>
          <p:cNvPr id="921" name="Shape 921"/>
          <p:cNvSpPr txBox="1"/>
          <p:nvPr/>
        </p:nvSpPr>
        <p:spPr>
          <a:xfrm>
            <a:off x="0" y="4749900"/>
            <a:ext cx="2406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* well, </a:t>
            </a:r>
            <a:r>
              <a:rPr lang="en" i="1"/>
              <a:t>mostly</a:t>
            </a:r>
            <a:r>
              <a:rPr lang="en"/>
              <a:t> open-source.</a:t>
            </a:r>
          </a:p>
        </p:txBody>
      </p:sp>
      <p:pic>
        <p:nvPicPr>
          <p:cNvPr id="922" name="Shape 92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475" y="76199"/>
            <a:ext cx="1110524" cy="12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550" y="3172025"/>
            <a:ext cx="686350" cy="68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000" y="3962950"/>
            <a:ext cx="686349" cy="68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Shape 9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8825" y="3125812"/>
            <a:ext cx="778725" cy="7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Shape 9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19150" y="3178877"/>
            <a:ext cx="686350" cy="67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Shape 928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150" y="3172012"/>
            <a:ext cx="686350" cy="68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Shape 929"/>
          <p:cNvGrpSpPr/>
          <p:nvPr/>
        </p:nvGrpSpPr>
        <p:grpSpPr>
          <a:xfrm>
            <a:off x="3197037" y="3752242"/>
            <a:ext cx="1110600" cy="971120"/>
            <a:chOff x="3641687" y="3850454"/>
            <a:chExt cx="1110600" cy="971120"/>
          </a:xfrm>
        </p:grpSpPr>
        <p:pic>
          <p:nvPicPr>
            <p:cNvPr id="930" name="Shape 930"/>
            <p:cNvPicPr preferRelativeResize="0"/>
            <p:nvPr/>
          </p:nvPicPr>
          <p:blipFill rotWithShape="1"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1725" y="3850454"/>
              <a:ext cx="1110524" cy="738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Shape 931"/>
            <p:cNvSpPr txBox="1"/>
            <p:nvPr/>
          </p:nvSpPr>
          <p:spPr>
            <a:xfrm>
              <a:off x="3641687" y="4463675"/>
              <a:ext cx="1110600" cy="357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4A86E8"/>
                  </a:solidFill>
                </a:rPr>
                <a:t>WebApp</a:t>
              </a:r>
            </a:p>
          </p:txBody>
        </p:sp>
      </p:grpSp>
      <p:pic>
        <p:nvPicPr>
          <p:cNvPr id="3" name="interaction-cap-480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56770" y="2808288"/>
            <a:ext cx="3902212" cy="2243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/>
        </p:nvSpPr>
        <p:spPr>
          <a:xfrm>
            <a:off x="638375" y="1472525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(sudo) pip install plotly</a:t>
            </a:r>
          </a:p>
        </p:txBody>
      </p:sp>
      <p:sp>
        <p:nvSpPr>
          <p:cNvPr id="937" name="Shape 9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Step 1:</a:t>
            </a:r>
            <a:r>
              <a:rPr lang="en"/>
              <a:t> </a:t>
            </a:r>
            <a:r>
              <a:rPr lang="en" i="1"/>
              <a:t>Install Plotly Python Package</a:t>
            </a:r>
          </a:p>
        </p:txBody>
      </p:sp>
      <p:sp>
        <p:nvSpPr>
          <p:cNvPr id="938" name="Shape 938"/>
          <p:cNvSpPr txBox="1"/>
          <p:nvPr/>
        </p:nvSpPr>
        <p:spPr>
          <a:xfrm>
            <a:off x="358225" y="1017725"/>
            <a:ext cx="4295650" cy="4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Installing</a:t>
            </a:r>
            <a:r>
              <a:rPr lang="en" sz="1800" dirty="0"/>
              <a:t> is easy...just use PIP!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358225" y="2153912"/>
            <a:ext cx="4295650" cy="4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Updating</a:t>
            </a:r>
            <a:r>
              <a:rPr lang="en" sz="1800"/>
              <a:t> is also easy...YAY!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638375" y="2644175"/>
            <a:ext cx="4015500" cy="422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(sudo) pip install plotly --upgrade</a:t>
            </a:r>
          </a:p>
        </p:txBody>
      </p:sp>
      <p:pic>
        <p:nvPicPr>
          <p:cNvPr id="941" name="Shape 9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725" y="1042400"/>
            <a:ext cx="4252273" cy="2718348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Shape 942"/>
          <p:cNvSpPr txBox="1"/>
          <p:nvPr/>
        </p:nvSpPr>
        <p:spPr>
          <a:xfrm>
            <a:off x="591700" y="3587893"/>
            <a:ext cx="4910400" cy="152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 dirty="0" err="1"/>
              <a:t>Plot.ly</a:t>
            </a:r>
            <a:r>
              <a:rPr lang="en" dirty="0"/>
              <a:t> recommends </a:t>
            </a:r>
            <a:r>
              <a:rPr lang="en" u="sng" dirty="0"/>
              <a:t>“frequently updating”</a:t>
            </a:r>
            <a:r>
              <a:rPr lang="en" dirty="0"/>
              <a:t> the package, as they tend to release new features/bug fixes ~1x per week.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b="1" dirty="0"/>
              <a:t>Personally</a:t>
            </a:r>
            <a:r>
              <a:rPr lang="en" dirty="0"/>
              <a:t>, I recommend </a:t>
            </a:r>
            <a:r>
              <a:rPr lang="en" u="sng" dirty="0"/>
              <a:t>doing this in a virtual environment</a:t>
            </a:r>
            <a:r>
              <a:rPr lang="en" dirty="0"/>
              <a:t>, just in case one of these updates would break your code.  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358225" y="3177925"/>
            <a:ext cx="30000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err="1">
                <a:solidFill>
                  <a:schemeClr val="dk1"/>
                </a:solidFill>
              </a:rPr>
              <a:t>Sidenote</a:t>
            </a:r>
            <a:r>
              <a:rPr lang="en" sz="1800" dirty="0">
                <a:solidFill>
                  <a:schemeClr val="dk1"/>
                </a:solidFill>
              </a:rPr>
              <a:t>...BOO!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 txBox="1">
            <a:spLocks noGrp="1"/>
          </p:cNvSpPr>
          <p:nvPr>
            <p:ph type="title"/>
          </p:nvPr>
        </p:nvSpPr>
        <p:spPr>
          <a:xfrm>
            <a:off x="311700" y="200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Step 2:</a:t>
            </a:r>
            <a:r>
              <a:rPr lang="en"/>
              <a:t> </a:t>
            </a:r>
            <a:r>
              <a:rPr lang="en" i="1"/>
              <a:t>Setup your API keys</a:t>
            </a:r>
          </a:p>
        </p:txBody>
      </p:sp>
      <p:pic>
        <p:nvPicPr>
          <p:cNvPr id="949" name="Shape 94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924" y="1076875"/>
            <a:ext cx="3634372" cy="2975776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Shape 950"/>
          <p:cNvSpPr txBox="1"/>
          <p:nvPr/>
        </p:nvSpPr>
        <p:spPr>
          <a:xfrm>
            <a:off x="692500" y="1204856"/>
            <a:ext cx="4470000" cy="15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Question: </a:t>
            </a:r>
            <a:r>
              <a:rPr lang="en" i="1" dirty="0"/>
              <a:t>What is an API?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/>
              <a:t>Answer:</a:t>
            </a:r>
            <a:r>
              <a:rPr lang="en" dirty="0"/>
              <a:t> </a:t>
            </a:r>
            <a:r>
              <a:rPr lang="en" i="1" dirty="0"/>
              <a:t>An “</a:t>
            </a:r>
            <a:r>
              <a:rPr lang="en" i="1" dirty="0">
                <a:solidFill>
                  <a:schemeClr val="dk1"/>
                </a:solidFill>
              </a:rPr>
              <a:t>Application Programming Interface”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</a:rPr>
              <a:t>Question: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i="1" dirty="0">
                <a:solidFill>
                  <a:schemeClr val="dk1"/>
                </a:solidFill>
              </a:rPr>
              <a:t>…?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</a:rPr>
              <a:t>Slightly More Useful Answer: </a:t>
            </a:r>
            <a:r>
              <a:rPr lang="en" i="1" dirty="0">
                <a:solidFill>
                  <a:schemeClr val="dk1"/>
                </a:solidFill>
              </a:rPr>
              <a:t>A way to interact with </a:t>
            </a:r>
            <a:r>
              <a:rPr lang="en-US" i="1" dirty="0" smtClean="0">
                <a:solidFill>
                  <a:schemeClr val="dk1"/>
                </a:solidFill>
              </a:rPr>
              <a:t>someone else’s</a:t>
            </a:r>
            <a:r>
              <a:rPr lang="en" i="1" dirty="0" smtClean="0">
                <a:solidFill>
                  <a:schemeClr val="dk1"/>
                </a:solidFill>
              </a:rPr>
              <a:t> </a:t>
            </a:r>
            <a:r>
              <a:rPr lang="en" i="1" dirty="0">
                <a:solidFill>
                  <a:schemeClr val="dk1"/>
                </a:solidFill>
              </a:rPr>
              <a:t>program, using programming </a:t>
            </a:r>
            <a:r>
              <a:rPr lang="en-US" i="1" dirty="0" smtClean="0">
                <a:solidFill>
                  <a:schemeClr val="dk1"/>
                </a:solidFill>
              </a:rPr>
              <a:t>languages </a:t>
            </a:r>
            <a:r>
              <a:rPr lang="en" i="1" dirty="0" smtClean="0">
                <a:solidFill>
                  <a:schemeClr val="dk1"/>
                </a:solidFill>
              </a:rPr>
              <a:t>rather </a:t>
            </a:r>
            <a:r>
              <a:rPr lang="en" i="1" dirty="0">
                <a:solidFill>
                  <a:schemeClr val="dk1"/>
                </a:solidFill>
              </a:rPr>
              <a:t>than a graphical user interface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311700" y="723750"/>
            <a:ext cx="6699900" cy="38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...these are necessary for communicating with Plot.ly’s servers.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311700" y="2910550"/>
            <a:ext cx="4850700" cy="126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 [1] import plotly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 [2] plotly.tools.set_credentials_file( \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username='</a:t>
            </a:r>
            <a:r>
              <a:rPr lang="en" i="1">
                <a:latin typeface="Courier New"/>
                <a:ea typeface="Courier New"/>
                <a:cs typeface="Courier New"/>
                <a:sym typeface="Courier New"/>
              </a:rPr>
              <a:t>YourAccount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', \ api_key='</a:t>
            </a:r>
            <a:r>
              <a:rPr lang="en" i="1">
                <a:latin typeface="Courier New"/>
                <a:ea typeface="Courier New"/>
                <a:cs typeface="Courier New"/>
                <a:sym typeface="Courier New"/>
              </a:rPr>
              <a:t>YourKey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')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692500" y="4145650"/>
            <a:ext cx="4470000" cy="74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NOTE: </a:t>
            </a:r>
            <a:r>
              <a:rPr lang="en" i="1"/>
              <a:t>You only need to do this once on your computer account, even if you use different virtual environments. </a:t>
            </a:r>
          </a:p>
          <a:p>
            <a:pPr lvl="0" rtl="0">
              <a:spcBef>
                <a:spcPts val="0"/>
              </a:spcBef>
              <a:buNone/>
            </a:pPr>
            <a:endParaRPr i="1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i="1">
              <a:solidFill>
                <a:schemeClr val="dk1"/>
              </a:solidFill>
            </a:endParaRPr>
          </a:p>
        </p:txBody>
      </p:sp>
      <p:pic>
        <p:nvPicPr>
          <p:cNvPr id="954" name="Shape 95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3725" y="3783350"/>
            <a:ext cx="3221299" cy="136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Step 3:</a:t>
            </a:r>
            <a:r>
              <a:rPr lang="en"/>
              <a:t> </a:t>
            </a:r>
            <a:r>
              <a:rPr lang="en" i="1"/>
              <a:t>Compose a Plot</a:t>
            </a:r>
          </a:p>
        </p:txBody>
      </p:sp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159300" y="789125"/>
            <a:ext cx="8520600" cy="4246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/>
              <a:t>Figure() - The </a:t>
            </a:r>
            <a:r>
              <a:rPr lang="en" sz="2100" b="1" dirty="0" err="1"/>
              <a:t>Plotly</a:t>
            </a:r>
            <a:r>
              <a:rPr lang="en" sz="2100" b="1" dirty="0"/>
              <a:t> “Plot” Object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Composed of two parts: ‘</a:t>
            </a:r>
            <a:r>
              <a:rPr lang="en" u="sng" dirty="0"/>
              <a:t>Data</a:t>
            </a:r>
            <a:r>
              <a:rPr lang="en" dirty="0"/>
              <a:t>’ and ‘</a:t>
            </a:r>
            <a:r>
              <a:rPr lang="en" u="sng" dirty="0"/>
              <a:t>Layout</a:t>
            </a:r>
            <a:r>
              <a:rPr lang="en" dirty="0"/>
              <a:t>’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Data()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Contains the information to be </a:t>
            </a:r>
            <a:r>
              <a:rPr lang="en" dirty="0" smtClean="0"/>
              <a:t>plotted.</a:t>
            </a: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Composed </a:t>
            </a:r>
            <a:r>
              <a:rPr lang="en" dirty="0"/>
              <a:t>of ‘trace’s</a:t>
            </a:r>
          </a:p>
          <a:p>
            <a:pPr lvl="0">
              <a:spcBef>
                <a:spcPts val="0"/>
              </a:spcBef>
              <a:buNone/>
            </a:pPr>
            <a:r>
              <a:rPr lang="en" b="1" dirty="0"/>
              <a:t>Layout()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Contains information about the plot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i.e. title, labels, fonts, annotations, etc.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Figure</a:t>
            </a:r>
            <a:r>
              <a:rPr lang="en" b="1" dirty="0" smtClean="0"/>
              <a:t>()</a:t>
            </a:r>
            <a:endParaRPr lang="en-US" b="1" dirty="0" smtClean="0"/>
          </a:p>
          <a:p>
            <a:pPr marL="457200" lvl="0" indent="-228600" rtl="0">
              <a:spcBef>
                <a:spcPts val="0"/>
              </a:spcBef>
              <a:buNone/>
            </a:pPr>
            <a:r>
              <a:rPr lang="en" dirty="0" smtClean="0"/>
              <a:t>Combines </a:t>
            </a:r>
            <a:r>
              <a:rPr lang="en" dirty="0"/>
              <a:t>Data() and Layout()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4729625" y="216425"/>
            <a:ext cx="4320300" cy="3256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plotly.plotly as py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plotly.graph_objs import *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trace0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Scatter(x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],y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trace1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Scatter(x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],y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my_data =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([trace0, trace1])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my_layout =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title="Example 0",</a:t>
            </a:r>
            <a:b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xaxis=dict(title="X"))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my_figure = </a:t>
            </a:r>
            <a:r>
              <a:rPr lang="e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Figure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data=my_data, layout=my_layout)</a:t>
            </a:r>
          </a:p>
          <a:p>
            <a:pPr lvl="0">
              <a:spcBef>
                <a:spcPts val="0"/>
              </a:spcBef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py.plot(my_figure, filename=’example0’)</a:t>
            </a:r>
          </a:p>
        </p:txBody>
      </p:sp>
      <p:sp>
        <p:nvSpPr>
          <p:cNvPr id="962" name="Shape 962"/>
          <p:cNvSpPr txBox="1"/>
          <p:nvPr/>
        </p:nvSpPr>
        <p:spPr>
          <a:xfrm>
            <a:off x="5630075" y="4872300"/>
            <a:ext cx="2519400" cy="25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https://plot.ly/~asherkhb/462/example-0/</a:t>
            </a:r>
          </a:p>
        </p:txBody>
      </p:sp>
      <p:pic>
        <p:nvPicPr>
          <p:cNvPr id="963" name="Shape 9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8800" y="3622786"/>
            <a:ext cx="2621949" cy="12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Step 4:</a:t>
            </a:r>
            <a:r>
              <a:rPr lang="en"/>
              <a:t> </a:t>
            </a:r>
            <a:r>
              <a:rPr lang="en" i="1"/>
              <a:t>Let’s Plot!!</a:t>
            </a:r>
          </a:p>
        </p:txBody>
      </p:sp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311700" y="865425"/>
            <a:ext cx="3999900" cy="423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/>
              <a:t>Online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b="1"/>
              <a:t>Python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b="1"/>
              <a:t>iPython</a:t>
            </a:r>
          </a:p>
        </p:txBody>
      </p:sp>
      <p:sp>
        <p:nvSpPr>
          <p:cNvPr id="970" name="Shape 970"/>
          <p:cNvSpPr txBox="1">
            <a:spLocks noGrp="1"/>
          </p:cNvSpPr>
          <p:nvPr>
            <p:ph type="body" idx="2"/>
          </p:nvPr>
        </p:nvSpPr>
        <p:spPr>
          <a:xfrm>
            <a:off x="4832400" y="865325"/>
            <a:ext cx="3999900" cy="423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/>
              <a:t>Offline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b="1"/>
              <a:t>Python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b="1"/>
              <a:t>iPython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381575" y="2877750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py.plot()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4922975" y="2877750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pyo.plot()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381575" y="4209175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py.iplot()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4922975" y="4209175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pyo.iplot()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381575" y="1644137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import plotly.plotly as py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4922975" y="1644125"/>
            <a:ext cx="4015500" cy="45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import plotly.offline as pyo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/>
              <a:t>Online</a:t>
            </a:r>
            <a:r>
              <a:rPr lang="en"/>
              <a:t> vs </a:t>
            </a:r>
            <a:r>
              <a:rPr lang="en" b="1"/>
              <a:t>Offline</a:t>
            </a:r>
            <a:r>
              <a:rPr lang="en"/>
              <a:t> Plotting</a:t>
            </a:r>
          </a:p>
        </p:txBody>
      </p:sp>
      <p:sp>
        <p:nvSpPr>
          <p:cNvPr id="982" name="Shape 982"/>
          <p:cNvSpPr txBox="1">
            <a:spLocks noGrp="1"/>
          </p:cNvSpPr>
          <p:nvPr>
            <p:ph type="body" idx="1"/>
          </p:nvPr>
        </p:nvSpPr>
        <p:spPr>
          <a:xfrm>
            <a:off x="311700" y="789125"/>
            <a:ext cx="3999900" cy="417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 b="1" u="sng" dirty="0"/>
              <a:t>Online </a:t>
            </a:r>
            <a:r>
              <a:rPr lang="en" sz="2400" b="1" u="sng" dirty="0" smtClean="0"/>
              <a:t>Plotting</a:t>
            </a:r>
            <a:endParaRPr lang="en-US" sz="2400" b="1" u="sng" dirty="0" smtClean="0"/>
          </a:p>
          <a:p>
            <a:pPr marL="457200" lvl="0" indent="-228600">
              <a:lnSpc>
                <a:spcPct val="100000"/>
              </a:lnSpc>
              <a:spcAft>
                <a:spcPts val="0"/>
              </a:spcAft>
              <a:buChar char="●"/>
            </a:pPr>
            <a:r>
              <a:rPr lang="en-US" dirty="0" smtClean="0"/>
              <a:t>Data is sent to </a:t>
            </a:r>
            <a:r>
              <a:rPr lang="en-US" dirty="0" err="1" smtClean="0"/>
              <a:t>Plotly’s</a:t>
            </a:r>
            <a:r>
              <a:rPr lang="en-US" dirty="0" smtClean="0"/>
              <a:t> servers, plots are generated and links are returned.</a:t>
            </a:r>
          </a:p>
          <a:p>
            <a:pPr marL="457200" lvl="0" indent="-228600">
              <a:lnSpc>
                <a:spcPct val="100000"/>
              </a:lnSpc>
              <a:spcAft>
                <a:spcPts val="0"/>
              </a:spcAft>
              <a:buChar char="●"/>
            </a:pPr>
            <a:r>
              <a:rPr lang="en-US" dirty="0" smtClean="0"/>
              <a:t>Embedded plots can be returned to </a:t>
            </a:r>
            <a:r>
              <a:rPr lang="en-US" dirty="0" err="1" smtClean="0"/>
              <a:t>iPython</a:t>
            </a:r>
            <a:r>
              <a:rPr lang="en-US" dirty="0" smtClean="0"/>
              <a:t>.</a:t>
            </a:r>
            <a:endParaRPr lang="en" dirty="0"/>
          </a:p>
          <a:p>
            <a:pPr marL="514350" lvl="0" indent="-285750">
              <a:spcBef>
                <a:spcPts val="0"/>
              </a:spcBef>
              <a:buFont typeface="Arial" charset="0"/>
              <a:buChar char="•"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b="1" dirty="0"/>
              <a:t>Pros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 smtClean="0"/>
              <a:t>Ability to adjust look of plots using GUI.</a:t>
            </a:r>
            <a:endParaRPr lang="en-US" dirty="0" smtClean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 smtClean="0"/>
              <a:t>Easy to share plots with other users.</a:t>
            </a:r>
            <a:endParaRPr lang="en-US" dirty="0" smtClean="0"/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" b="1" dirty="0" smtClean="0"/>
              <a:t>Cons</a:t>
            </a:r>
            <a:endParaRPr lang="en" b="1" dirty="0"/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Internet connection required, need to set up API keys.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Char char="●"/>
            </a:pPr>
            <a:r>
              <a:rPr lang="en" dirty="0"/>
              <a:t>Data is public (unless Pro account).</a:t>
            </a:r>
          </a:p>
        </p:txBody>
      </p:sp>
      <p:sp>
        <p:nvSpPr>
          <p:cNvPr id="5" name="Shape 982"/>
          <p:cNvSpPr txBox="1">
            <a:spLocks/>
          </p:cNvSpPr>
          <p:nvPr/>
        </p:nvSpPr>
        <p:spPr>
          <a:xfrm>
            <a:off x="4832400" y="789125"/>
            <a:ext cx="3999900" cy="41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" sz="2400" b="1" u="sng" dirty="0" smtClean="0"/>
              <a:t>O</a:t>
            </a:r>
            <a:r>
              <a:rPr lang="en-US" sz="2400" b="1" u="sng" dirty="0" err="1" smtClean="0"/>
              <a:t>ff</a:t>
            </a:r>
            <a:r>
              <a:rPr lang="en" sz="2400" b="1" u="sng" dirty="0" smtClean="0"/>
              <a:t>line Plotting</a:t>
            </a:r>
            <a:endParaRPr lang="en-US" sz="2400" b="1" u="sng" dirty="0" smtClean="0"/>
          </a:p>
          <a:p>
            <a:pPr marL="457200" indent="-228600">
              <a:lnSpc>
                <a:spcPct val="100000"/>
              </a:lnSpc>
              <a:spcAft>
                <a:spcPts val="0"/>
              </a:spcAft>
              <a:buFontTx/>
              <a:buChar char="●"/>
            </a:pPr>
            <a:r>
              <a:rPr lang="en-US" dirty="0" smtClean="0"/>
              <a:t>Data is bundled with </a:t>
            </a:r>
            <a:r>
              <a:rPr lang="en-US" dirty="0" err="1" smtClean="0"/>
              <a:t>Plotly’s</a:t>
            </a:r>
            <a:r>
              <a:rPr lang="en-US" dirty="0" smtClean="0"/>
              <a:t> library locally, made available as local .html files or </a:t>
            </a:r>
            <a:r>
              <a:rPr lang="en-US" dirty="0" err="1" smtClean="0"/>
              <a:t>divs.</a:t>
            </a:r>
            <a:endParaRPr lang="en-US" dirty="0" smtClean="0"/>
          </a:p>
          <a:p>
            <a:pPr marL="457200" indent="-228600">
              <a:lnSpc>
                <a:spcPct val="100000"/>
              </a:lnSpc>
              <a:spcAft>
                <a:spcPts val="0"/>
              </a:spcAft>
              <a:buFontTx/>
              <a:buChar char="●"/>
            </a:pPr>
            <a:r>
              <a:rPr lang="en-US" dirty="0" smtClean="0"/>
              <a:t>Embedded plots are available when using </a:t>
            </a:r>
            <a:r>
              <a:rPr lang="en-US" dirty="0" err="1" smtClean="0"/>
              <a:t>iPython</a:t>
            </a:r>
            <a:r>
              <a:rPr lang="en-US" dirty="0" smtClean="0"/>
              <a:t>.</a:t>
            </a:r>
            <a:endParaRPr lang="en" dirty="0" smtClean="0"/>
          </a:p>
          <a:p>
            <a:pPr marL="514350" indent="-285750">
              <a:buFont typeface="Arial" charset="0"/>
              <a:buChar char="•"/>
            </a:pPr>
            <a:endParaRPr lang="en" dirty="0" smtClean="0"/>
          </a:p>
          <a:p>
            <a:r>
              <a:rPr lang="en" b="1" dirty="0" smtClean="0"/>
              <a:t>Pros</a:t>
            </a:r>
          </a:p>
          <a:p>
            <a:pPr marL="457200" indent="-228600">
              <a:lnSpc>
                <a:spcPct val="100000"/>
              </a:lnSpc>
              <a:spcAft>
                <a:spcPts val="0"/>
              </a:spcAft>
              <a:buFontTx/>
              <a:buChar char="●"/>
            </a:pPr>
            <a:r>
              <a:rPr lang="en-US" dirty="0" smtClean="0"/>
              <a:t>No internet connection  or keys required.</a:t>
            </a:r>
          </a:p>
          <a:p>
            <a:pPr marL="457200" indent="-228600">
              <a:lnSpc>
                <a:spcPct val="100000"/>
              </a:lnSpc>
              <a:spcAft>
                <a:spcPts val="0"/>
              </a:spcAft>
              <a:buFontTx/>
              <a:buChar char="●"/>
            </a:pPr>
            <a:r>
              <a:rPr lang="en-US" dirty="0" smtClean="0"/>
              <a:t>Data remains private without paying.</a:t>
            </a:r>
          </a:p>
          <a:p>
            <a:pPr marL="457200" indent="-228600">
              <a:lnSpc>
                <a:spcPct val="100000"/>
              </a:lnSpc>
              <a:spcAft>
                <a:spcPts val="0"/>
              </a:spcAft>
              <a:buFontTx/>
              <a:buChar char="●"/>
            </a:pPr>
            <a:endParaRPr lang="en" dirty="0" smtClean="0"/>
          </a:p>
          <a:p>
            <a:r>
              <a:rPr lang="en" b="1" dirty="0" smtClean="0"/>
              <a:t>Cons</a:t>
            </a:r>
          </a:p>
          <a:p>
            <a:pPr marL="457200" indent="-228600">
              <a:spcAft>
                <a:spcPts val="0"/>
              </a:spcAft>
              <a:buFontTx/>
              <a:buChar char="●"/>
            </a:pPr>
            <a:r>
              <a:rPr lang="en-US" dirty="0" smtClean="0"/>
              <a:t>Must programmatically adjust all visual parameters to achieve desired looks</a:t>
            </a:r>
            <a:endParaRPr lang="en" dirty="0" smtClean="0"/>
          </a:p>
          <a:p>
            <a:pPr marL="457200" indent="-228600">
              <a:spcAft>
                <a:spcPts val="0"/>
              </a:spcAft>
              <a:buFontTx/>
              <a:buChar char="●"/>
            </a:pPr>
            <a:r>
              <a:rPr lang="en-US" dirty="0" smtClean="0"/>
              <a:t>Some of </a:t>
            </a:r>
            <a:r>
              <a:rPr lang="en-US" dirty="0" err="1" smtClean="0"/>
              <a:t>Plotly’s</a:t>
            </a:r>
            <a:r>
              <a:rPr lang="en-US" dirty="0" smtClean="0"/>
              <a:t> functionality not available.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>
            <a:spLocks noGrp="1"/>
          </p:cNvSpPr>
          <p:nvPr>
            <p:ph type="title"/>
          </p:nvPr>
        </p:nvSpPr>
        <p:spPr>
          <a:xfrm>
            <a:off x="311700" y="198137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/>
              <a:t>Other Features &amp; Benefits</a:t>
            </a:r>
            <a:r>
              <a:rPr lang="en"/>
              <a:t> of </a:t>
            </a:r>
            <a:r>
              <a:rPr lang="en" dirty="0" err="1"/>
              <a:t>Plotly</a:t>
            </a:r>
            <a:endParaRPr lang="en" dirty="0"/>
          </a:p>
        </p:txBody>
      </p:sp>
      <p:sp>
        <p:nvSpPr>
          <p:cNvPr id="989" name="Shape 989"/>
          <p:cNvSpPr txBox="1">
            <a:spLocks noGrp="1"/>
          </p:cNvSpPr>
          <p:nvPr>
            <p:ph type="body" idx="1"/>
          </p:nvPr>
        </p:nvSpPr>
        <p:spPr>
          <a:xfrm>
            <a:off x="311700" y="1061034"/>
            <a:ext cx="5833800" cy="39910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➔"/>
            </a:pPr>
            <a:r>
              <a:rPr lang="en" sz="2400" dirty="0" err="1"/>
              <a:t>Matplotlib</a:t>
            </a:r>
            <a:r>
              <a:rPr lang="en" sz="2400" dirty="0"/>
              <a:t> converter!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➔"/>
            </a:pPr>
            <a:r>
              <a:rPr lang="en" sz="2400" dirty="0"/>
              <a:t>Live &amp; static dashboards!!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➔"/>
            </a:pPr>
            <a:r>
              <a:rPr lang="en" sz="2400" dirty="0" smtClean="0"/>
              <a:t>Database </a:t>
            </a:r>
            <a:r>
              <a:rPr lang="en" sz="2400" dirty="0"/>
              <a:t>connections!*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➔"/>
            </a:pPr>
            <a:r>
              <a:rPr lang="en" sz="2400" dirty="0"/>
              <a:t>Presentations</a:t>
            </a:r>
            <a:r>
              <a:rPr lang="en" sz="2400" dirty="0" smtClean="0"/>
              <a:t>?!*</a:t>
            </a:r>
            <a:endParaRPr lang="en-US" sz="2400" dirty="0" smtClean="0"/>
          </a:p>
          <a:p>
            <a:pPr marL="457200" indent="-381000">
              <a:lnSpc>
                <a:spcPct val="150000"/>
              </a:lnSpc>
              <a:buFontTx/>
              <a:buChar char="➔"/>
            </a:pPr>
            <a:r>
              <a:rPr lang="en" sz="2400" dirty="0"/>
              <a:t>Mobile Ready</a:t>
            </a:r>
            <a:r>
              <a:rPr lang="en" sz="2400" dirty="0" smtClean="0"/>
              <a:t>!</a:t>
            </a:r>
            <a:endParaRPr lang="en" sz="2400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90" name="Shape 990"/>
          <p:cNvSpPr txBox="1"/>
          <p:nvPr/>
        </p:nvSpPr>
        <p:spPr>
          <a:xfrm>
            <a:off x="0" y="4749900"/>
            <a:ext cx="2567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* untested by me personally.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217" y="1170432"/>
            <a:ext cx="679272" cy="679272"/>
          </a:xfrm>
          <a:prstGeom prst="rect">
            <a:avLst/>
          </a:prstGeom>
        </p:spPr>
      </p:pic>
      <p:pic>
        <p:nvPicPr>
          <p:cNvPr id="9" name="Shape 92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083" y="1061034"/>
            <a:ext cx="817917" cy="9108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664913" y="1255595"/>
            <a:ext cx="2547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py.plot_mpl</a:t>
            </a:r>
            <a:r>
              <a:rPr lang="en-US" b="1" dirty="0" smtClean="0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i="1" dirty="0" smtClean="0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i="1" dirty="0" err="1" smtClean="0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mpl_fig</a:t>
            </a:r>
            <a:r>
              <a:rPr lang="en-US" i="1" dirty="0" smtClean="0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b="1" dirty="0" smtClean="0">
                <a:solidFill>
                  <a:srgbClr val="1E1E1E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47209" y="1545084"/>
            <a:ext cx="2465196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6250" y="2085339"/>
            <a:ext cx="2998500" cy="8989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365" y="4271357"/>
            <a:ext cx="481868" cy="8240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85" y="4033990"/>
            <a:ext cx="2401984" cy="9607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941" y="3764637"/>
            <a:ext cx="1338072" cy="287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8665" y="3188053"/>
            <a:ext cx="2763626" cy="75186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19887" y="3126782"/>
            <a:ext cx="26019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http://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help.plot.ly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/database-connectors/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9887" y="3849709"/>
            <a:ext cx="34628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formidable.com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/open-source/spectacle-editor/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9887" y="2357396"/>
            <a:ext cx="17876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mtClean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1100" dirty="0" err="1" smtClean="0">
                <a:solidFill>
                  <a:schemeClr val="tx2">
                    <a:lumMod val="50000"/>
                  </a:schemeClr>
                </a:solidFill>
              </a:rPr>
              <a:t>plot.ly</a:t>
            </a:r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/dashboards/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9887" y="1568810"/>
            <a:ext cx="16546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plot.ly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</a:rPr>
              <a:t>matplotlib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Getting more </a:t>
            </a:r>
            <a:r>
              <a:rPr lang="en" sz="3600" b="1" dirty="0"/>
              <a:t>help</a:t>
            </a:r>
            <a:r>
              <a:rPr lang="en" dirty="0"/>
              <a:t>...</a:t>
            </a:r>
          </a:p>
        </p:txBody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311700" y="929912"/>
            <a:ext cx="8520600" cy="362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Check out the </a:t>
            </a:r>
            <a:r>
              <a:rPr lang="en" sz="2800" u="sng" dirty="0" smtClean="0"/>
              <a:t>docs</a:t>
            </a:r>
            <a:r>
              <a:rPr lang="en-US" sz="2800" dirty="0" smtClean="0"/>
              <a:t> for basics &amp; examples</a:t>
            </a:r>
            <a:r>
              <a:rPr lang="en" sz="2800" dirty="0" smtClean="0"/>
              <a:t>...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dirty="0"/>
              <a:t>	https://plot.ly/python</a:t>
            </a:r>
            <a:r>
              <a:rPr lang="en" sz="2400" dirty="0" smtClean="0"/>
              <a:t>/</a:t>
            </a:r>
            <a:endParaRPr lang="en-US" sz="2400" dirty="0" smtClean="0"/>
          </a:p>
          <a:p>
            <a:pPr lvl="0"/>
            <a:r>
              <a:rPr lang="en" sz="2800" dirty="0" smtClean="0"/>
              <a:t>But </a:t>
            </a:r>
            <a:r>
              <a:rPr lang="en" sz="2800" dirty="0"/>
              <a:t>for more info, </a:t>
            </a:r>
            <a:r>
              <a:rPr lang="en-US" sz="2800" dirty="0" smtClean="0"/>
              <a:t>use</a:t>
            </a:r>
            <a:r>
              <a:rPr lang="en" sz="2800" dirty="0" smtClean="0"/>
              <a:t> </a:t>
            </a:r>
            <a:r>
              <a:rPr lang="en" sz="2800" dirty="0"/>
              <a:t>the </a:t>
            </a:r>
            <a:r>
              <a:rPr lang="en" sz="2800" u="sng" dirty="0" err="1"/>
              <a:t>docstrings</a:t>
            </a:r>
            <a:r>
              <a:rPr lang="en" sz="2800" dirty="0"/>
              <a:t>...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dirty="0"/>
              <a:t>	Python: </a:t>
            </a:r>
            <a:r>
              <a:rPr lang="en" sz="2400" b="1" dirty="0"/>
              <a:t>help(</a:t>
            </a:r>
            <a:r>
              <a:rPr lang="en" sz="2400" i="1" dirty="0"/>
              <a:t>&lt;call&gt;</a:t>
            </a:r>
            <a:r>
              <a:rPr lang="en" sz="2400" b="1" dirty="0"/>
              <a:t>)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dirty="0"/>
              <a:t>	</a:t>
            </a:r>
            <a:r>
              <a:rPr lang="en" sz="2400" dirty="0" err="1"/>
              <a:t>iPython</a:t>
            </a:r>
            <a:r>
              <a:rPr lang="en" sz="2400" dirty="0"/>
              <a:t>: </a:t>
            </a:r>
            <a:r>
              <a:rPr lang="en" sz="2400" b="1" i="1" dirty="0"/>
              <a:t>call</a:t>
            </a:r>
            <a:r>
              <a:rPr lang="en" sz="2400" b="1" dirty="0"/>
              <a:t>?</a:t>
            </a:r>
          </a:p>
          <a:p>
            <a:pPr lvl="0"/>
            <a:r>
              <a:rPr lang="en-US" sz="2800" dirty="0" smtClean="0"/>
              <a:t>If you can’t figure it out, post to the </a:t>
            </a:r>
            <a:r>
              <a:rPr lang="en-US" sz="2800" u="sng" dirty="0" smtClean="0"/>
              <a:t>f</a:t>
            </a:r>
            <a:r>
              <a:rPr lang="en" sz="2800" u="sng" dirty="0" err="1" smtClean="0"/>
              <a:t>orums</a:t>
            </a:r>
            <a:r>
              <a:rPr lang="is-IS" sz="2800" dirty="0" smtClean="0"/>
              <a:t>…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dirty="0"/>
              <a:t>	http://</a:t>
            </a:r>
            <a:r>
              <a:rPr lang="en" sz="2400" dirty="0" err="1"/>
              <a:t>community.plot.ly</a:t>
            </a:r>
            <a:r>
              <a:rPr lang="en" sz="2400" dirty="0"/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656</Words>
  <Application>Microsoft Macintosh PowerPoint</Application>
  <PresentationFormat>On-screen Show (16:9)</PresentationFormat>
  <Paragraphs>124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Courier New</vt:lpstr>
      <vt:lpstr>Arial</vt:lpstr>
      <vt:lpstr>simple-light-2</vt:lpstr>
      <vt:lpstr>Getting Started with Plot.ly</vt:lpstr>
      <vt:lpstr>What IS Plot.ly?</vt:lpstr>
      <vt:lpstr>Step 1: Install Plotly Python Package</vt:lpstr>
      <vt:lpstr>Step 2: Setup your API keys</vt:lpstr>
      <vt:lpstr>Step 3: Compose a Plot</vt:lpstr>
      <vt:lpstr>Step 4: Let’s Plot!!</vt:lpstr>
      <vt:lpstr>Online vs Offline Plotting</vt:lpstr>
      <vt:lpstr>Other Features &amp; Benefits of Plotly</vt:lpstr>
      <vt:lpstr>Getting more help...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Always Evolving: A foray into the world of genomics and visualization</dc:title>
  <cp:lastModifiedBy>Asher Baltzell</cp:lastModifiedBy>
  <cp:revision>35</cp:revision>
  <dcterms:modified xsi:type="dcterms:W3CDTF">2016-09-15T00:51:40Z</dcterms:modified>
</cp:coreProperties>
</file>